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8727"/>
    <a:srgbClr val="FF7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1"/>
    <p:restoredTop sz="94707"/>
  </p:normalViewPr>
  <p:slideViewPr>
    <p:cSldViewPr snapToGrid="0" showGuides="1">
      <p:cViewPr varScale="1">
        <p:scale>
          <a:sx n="87" d="100"/>
          <a:sy n="87" d="100"/>
        </p:scale>
        <p:origin x="38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B655C-4929-3842-B49C-2E05DF3418D0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D31A5-4CF0-3041-9E4F-5500544E0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34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D31A5-4CF0-3041-9E4F-5500544E08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1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94386-2795-2AA6-4DF9-CE59FC7B7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57931-112E-D640-C512-3BA52CF86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C3152-CF57-92DB-A063-D2C6938B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A4BF9-5904-38B1-189B-AB3D883CE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7F0A5-D08F-BD92-916F-727C618A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6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BDBF6-2415-F2AD-215C-E433C6112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1992F-9BB5-33C1-5020-69EDE3119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404FA-6A11-4ABA-065E-C3A032E52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3071E-D22E-F7B9-B72F-661BA77D9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C33E1-FB2E-3013-3024-74EB86264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4E19B-69A2-4A87-ED09-1A09E0779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0FF90-745B-B7B6-72E2-2FD3DF8BF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63381-94C0-D343-21DF-61206F12D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E5F1F-0BBF-56F6-59BE-AEFAE6297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371AA-DF2A-CBE7-0CFA-8076271B9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2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7AE3-6A59-484C-6B1C-AA51EA01A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4A6B8-3CCE-C848-9473-467559D4E5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A8028E-797C-2A17-45E8-4D56E588E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C74D8-A663-C20C-79A5-AC4554A3B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E5D3B2-A0F1-0B23-CB9F-939BC7483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EBBE4-82EC-1F23-01B3-22D60B0D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8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CD3A6-F378-4583-EFCE-327792AB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3829A-14FF-A3AB-C268-87E0EC8EA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0E01D9-3CF1-7256-6ABE-9A2D26143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A072A5-F2BB-6B4D-C743-07F31A2A5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0BEDB8-8523-ADEB-4A22-C4A5AB7CE7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45EE4D-2875-5C11-04D0-43459A705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D0650B-46A5-DBFB-7C93-593E130E7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9BF7A-D852-3473-DE3F-59DBA50BC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8456A-00C0-1F0F-F110-5F95B179C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13B839-00DC-EFA1-40E0-6CC0CE098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9AC9F-0857-0E1A-7F50-785A6C4B2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3CA8F0-7063-B4F2-FAD1-7E1E8F162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D22B85-70A2-5319-D6F6-09CC4904B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21AFF8-2A36-96B9-4691-D8CA414CB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9B7FA-28BF-BA9E-FE1B-13C078677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6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4C975-C808-A993-5E41-37CD672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BB540-4C6A-B8A1-8624-F37909744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7A829-C04B-6118-599D-34F9C6E5C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164A5-C89E-5E68-2E2C-074FD86E9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B3F7C-1533-ADB6-4B9A-CF0304736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403C5C-EC4E-D2C3-4AA4-D12AC9AD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0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AA1CE-63EC-559F-9E96-45A7213D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23FAC5-6CC4-5FA4-27BF-53039D015B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17529-9D72-F5A1-288C-B07F62C7F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09A7E-8621-65C2-440F-5CF75DDAC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E47B8-9AD2-CF5E-1954-DD2E0714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D8EE5-F1E4-BEBD-8437-C15EC713D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05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A9D38-00C0-D1AE-64CA-4C5C4766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00785-EA40-2253-B1A6-8F8A3E251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F7A32-65DA-F2C6-22C5-554F087DC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F20CC-735A-E64F-C5A0-5184F9C9C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24A10-583E-F074-0F2D-23DF5A5F0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12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81E162-668E-748F-AA61-1692CABB37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F4E84-EBBA-37E7-197C-3708488FF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720EA-C139-7580-7C50-5F0A761E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D2F39-1362-73CB-690A-D15FFAF45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BCDCB-6739-97FA-3DE3-11F490133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58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FA4FBA-10AC-6FC0-AC3B-A37B925E6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40CF2-E37E-416C-66C8-2BABE6281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0589B-1B7E-6884-6106-140291CEA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C6D700-1DC7-0248-90E8-B2B96B3462A4}" type="datetimeFigureOut">
              <a:rPr lang="en-US" smtClean="0"/>
              <a:t>02/23/2026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19B1B-13B2-7489-B8D8-E2D422980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A9439-7E2C-987F-B7FC-37A59C83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E24C04-A6A8-994C-9D95-9AE5179D7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2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ipc.org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sv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09E0946-F437-E0E1-3538-2FAC29B0FD3B}"/>
              </a:ext>
            </a:extLst>
          </p:cNvPr>
          <p:cNvSpPr/>
          <p:nvPr/>
        </p:nvSpPr>
        <p:spPr>
          <a:xfrm>
            <a:off x="8603" y="-1"/>
            <a:ext cx="4779706" cy="5969001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B664C6-81F6-6B52-24AC-6FB938C6E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1061" y="505164"/>
            <a:ext cx="1886485" cy="409235"/>
          </a:xfrm>
          <a:prstGeom prst="rect">
            <a:avLst/>
          </a:prstGeom>
        </p:spPr>
      </p:pic>
      <p:pic>
        <p:nvPicPr>
          <p:cNvPr id="9" name="Picture 8" descr="A person wearing glasses and smiling&#10;&#10;AI-generated content may be incorrect.">
            <a:extLst>
              <a:ext uri="{FF2B5EF4-FFF2-40B4-BE49-F238E27FC236}">
                <a16:creationId xmlns:a16="http://schemas.microsoft.com/office/drawing/2014/main" id="{B9DE7C9B-B38B-A695-22F0-623DD6C9FC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 l="19204" t="474" r="32755" b="34"/>
          <a:stretch>
            <a:fillRect/>
          </a:stretch>
        </p:blipFill>
        <p:spPr>
          <a:xfrm>
            <a:off x="4788310" y="0"/>
            <a:ext cx="4326193" cy="5969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6EDDDA-27F0-6B16-42BA-354C5914E474}"/>
              </a:ext>
            </a:extLst>
          </p:cNvPr>
          <p:cNvSpPr/>
          <p:nvPr/>
        </p:nvSpPr>
        <p:spPr>
          <a:xfrm>
            <a:off x="9114502" y="-2"/>
            <a:ext cx="3081528" cy="5971032"/>
          </a:xfrm>
          <a:prstGeom prst="rect">
            <a:avLst/>
          </a:prstGeom>
          <a:solidFill>
            <a:srgbClr val="FF7A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screen shot of a phone&#10;&#10;AI-generated content may be incorrect.">
            <a:extLst>
              <a:ext uri="{FF2B5EF4-FFF2-40B4-BE49-F238E27FC236}">
                <a16:creationId xmlns:a16="http://schemas.microsoft.com/office/drawing/2014/main" id="{97393131-8CD4-843E-A884-FC50562D4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9907" y="914399"/>
            <a:ext cx="2141032" cy="43248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E11D51-9113-19F6-63F8-B9EC7CF52DDE}"/>
              </a:ext>
            </a:extLst>
          </p:cNvPr>
          <p:cNvSpPr txBox="1"/>
          <p:nvPr/>
        </p:nvSpPr>
        <p:spPr>
          <a:xfrm>
            <a:off x="367758" y="1692559"/>
            <a:ext cx="32598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Fidelity Sans 2" panose="020B0504050501040104" pitchFamily="34" charset="77"/>
              </a:rPr>
              <a:t>Financial Capability Month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DAE129-0AC5-3DDD-E092-EFBAA43A7389}"/>
              </a:ext>
            </a:extLst>
          </p:cNvPr>
          <p:cNvSpPr txBox="1"/>
          <p:nvPr/>
        </p:nvSpPr>
        <p:spPr>
          <a:xfrm>
            <a:off x="356922" y="2067380"/>
            <a:ext cx="4224759" cy="998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80"/>
              </a:lnSpc>
            </a:pPr>
            <a:r>
              <a:rPr lang="en-US" sz="3150" dirty="0">
                <a:solidFill>
                  <a:schemeClr val="bg1"/>
                </a:solidFill>
                <a:latin typeface="Fidelity Slab Light" panose="02060404050501040104" pitchFamily="18" charset="77"/>
              </a:rPr>
              <a:t>Help to make better money decisions.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FB5EB0-15C9-5E72-72A8-167CE7B4D868}"/>
              </a:ext>
            </a:extLst>
          </p:cNvPr>
          <p:cNvSpPr txBox="1"/>
          <p:nvPr/>
        </p:nvSpPr>
        <p:spPr>
          <a:xfrm>
            <a:off x="367758" y="3050714"/>
            <a:ext cx="4101737" cy="906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80"/>
              </a:lnSpc>
            </a:pPr>
            <a:r>
              <a:rPr lang="en-US" sz="1150" dirty="0">
                <a:solidFill>
                  <a:schemeClr val="bg1"/>
                </a:solidFill>
                <a:latin typeface="Fidelity Sans 2" panose="020B0504050501040104" pitchFamily="34" charset="77"/>
              </a:rPr>
              <a:t>Visit your </a:t>
            </a:r>
            <a:r>
              <a:rPr lang="en-US" sz="1150" b="1" dirty="0">
                <a:solidFill>
                  <a:schemeClr val="bg1"/>
                </a:solidFill>
                <a:latin typeface="Fidelity Sans 2" panose="020B0504050501040104" pitchFamily="34" charset="77"/>
              </a:rPr>
              <a:t>Financial Wellness Dashboard on </a:t>
            </a:r>
            <a:r>
              <a:rPr lang="en-US" sz="1150" b="1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NetBenefits</a:t>
            </a:r>
            <a:r>
              <a:rPr lang="en-US" sz="1150" b="1" baseline="30000" dirty="0">
                <a:solidFill>
                  <a:schemeClr val="bg1"/>
                </a:solidFill>
                <a:latin typeface="Fidelity Sans 2" panose="020B0504050501040104" pitchFamily="34" charset="77"/>
              </a:rPr>
              <a:t>®</a:t>
            </a:r>
            <a:r>
              <a:rPr lang="en-US" sz="1150" b="1" dirty="0">
                <a:solidFill>
                  <a:schemeClr val="bg1"/>
                </a:solidFill>
                <a:latin typeface="Fidelity Sans 2" panose="020B0504050501040104" pitchFamily="34" charset="77"/>
              </a:rPr>
              <a:t> </a:t>
            </a:r>
            <a:r>
              <a:rPr lang="en-US" sz="1150" dirty="0">
                <a:solidFill>
                  <a:schemeClr val="bg1"/>
                </a:solidFill>
                <a:latin typeface="Fidelity Sans 2" panose="020B0504050501040104" pitchFamily="34" charset="77"/>
              </a:rPr>
              <a:t>during Financial Capability Month—and all year long—</a:t>
            </a:r>
            <a:br>
              <a:rPr lang="en-US" sz="1150" dirty="0">
                <a:solidFill>
                  <a:schemeClr val="bg1"/>
                </a:solidFill>
                <a:latin typeface="Fidelity Sans 2" panose="020B0504050501040104" pitchFamily="34" charset="77"/>
              </a:rPr>
            </a:br>
            <a:r>
              <a:rPr lang="en-US" sz="1150" dirty="0">
                <a:solidFill>
                  <a:schemeClr val="bg1"/>
                </a:solidFill>
                <a:latin typeface="Fidelity Sans 2" panose="020B0504050501040104" pitchFamily="34" charset="77"/>
              </a:rPr>
              <a:t>for tools and educational resources to help you continue making progress on your money goals.</a:t>
            </a:r>
          </a:p>
        </p:txBody>
      </p:sp>
      <p:pic>
        <p:nvPicPr>
          <p:cNvPr id="17" name="Picture 1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4C0BF15F-3AF9-DE74-D94C-24BF667245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298" y="4760013"/>
            <a:ext cx="844687" cy="84468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76AA37-5956-E2E4-4DCF-E44611A0ACB6}"/>
              </a:ext>
            </a:extLst>
          </p:cNvPr>
          <p:cNvSpPr txBox="1"/>
          <p:nvPr/>
        </p:nvSpPr>
        <p:spPr>
          <a:xfrm>
            <a:off x="1393503" y="4976065"/>
            <a:ext cx="3383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Fidelity Sans 2" panose="020B0504050501040104" pitchFamily="34" charset="77"/>
              </a:rPr>
              <a:t>To view your dashboard, scan the code </a:t>
            </a:r>
          </a:p>
          <a:p>
            <a:r>
              <a:rPr lang="en-US" sz="1000" dirty="0">
                <a:solidFill>
                  <a:schemeClr val="bg1"/>
                </a:solidFill>
                <a:latin typeface="Fidelity Sans 2" panose="020B0504050501040104" pitchFamily="34" charset="77"/>
              </a:rPr>
              <a:t>or visit</a:t>
            </a:r>
            <a:r>
              <a:rPr lang="en-US" sz="1000" b="1" dirty="0">
                <a:solidFill>
                  <a:schemeClr val="bg1"/>
                </a:solidFill>
                <a:latin typeface="Fidelity Sans 2" panose="020B0504050501040104" pitchFamily="34" charset="77"/>
              </a:rPr>
              <a:t> </a:t>
            </a:r>
            <a:r>
              <a:rPr lang="en-US" sz="1000" b="1" u="sng" dirty="0" err="1">
                <a:solidFill>
                  <a:schemeClr val="bg1"/>
                </a:solidFill>
                <a:latin typeface="Fidelity Sans 2" panose="020B0504050501040104" pitchFamily="34" charset="77"/>
              </a:rPr>
              <a:t>NetBenefits.com</a:t>
            </a:r>
            <a:r>
              <a:rPr lang="en-US" sz="1000" b="1" u="sng" dirty="0">
                <a:solidFill>
                  <a:schemeClr val="bg1"/>
                </a:solidFill>
                <a:latin typeface="Fidelity Sans 2" panose="020B0504050501040104" pitchFamily="34" charset="77"/>
              </a:rPr>
              <a:t>/dashboard</a:t>
            </a:r>
            <a:r>
              <a:rPr lang="en-US" sz="1000" dirty="0">
                <a:solidFill>
                  <a:schemeClr val="bg1"/>
                </a:solidFill>
                <a:latin typeface="Fidelity Sans 2" panose="020B0504050501040104" pitchFamily="34" charset="77"/>
              </a:rPr>
              <a:t>.</a:t>
            </a:r>
          </a:p>
          <a:p>
            <a:endParaRPr lang="en-US" sz="1000" dirty="0">
              <a:solidFill>
                <a:schemeClr val="bg1"/>
              </a:solidFill>
              <a:latin typeface="Fidelity Sans 2" panose="020B0504050501040104" pitchFamily="34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0D7493-269E-239C-B976-37A63E0E627B}"/>
              </a:ext>
            </a:extLst>
          </p:cNvPr>
          <p:cNvSpPr txBox="1"/>
          <p:nvPr/>
        </p:nvSpPr>
        <p:spPr>
          <a:xfrm>
            <a:off x="372838" y="6143311"/>
            <a:ext cx="43261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Fidelity Sans 2 Light" panose="020B0404050501040104" pitchFamily="34" charset="77"/>
              </a:rPr>
              <a:t>Screenshot is for illustrative purposes only.</a:t>
            </a:r>
          </a:p>
          <a:p>
            <a:r>
              <a:rPr lang="en-US" sz="700" dirty="0" err="1">
                <a:latin typeface="Fidelity Sans 2 Light" panose="020B0404050501040104" pitchFamily="34" charset="77"/>
              </a:rPr>
              <a:t>NetBenefits</a:t>
            </a:r>
            <a:r>
              <a:rPr lang="en-US" sz="700" dirty="0">
                <a:latin typeface="Fidelity Sans 2 Light" panose="020B0404050501040104" pitchFamily="34" charset="77"/>
              </a:rPr>
              <a:t> and the Fidelity Investments logo are registered service marks of FMR LLC.</a:t>
            </a:r>
          </a:p>
          <a:p>
            <a:r>
              <a:rPr lang="en-US" sz="700" dirty="0">
                <a:latin typeface="Fidelity Sans 2 Light" panose="020B0404050501040104" pitchFamily="34" charset="77"/>
              </a:rPr>
              <a:t>Fidelity Brokerage Services LLC, Member NYSE, </a:t>
            </a:r>
            <a:r>
              <a:rPr lang="en-US" sz="700" u="sng" dirty="0">
                <a:latin typeface="Fidelity Sans 2 Light" panose="020B0404050501040104" pitchFamily="34" charset="77"/>
                <a:hlinkClick r:id="rId8"/>
              </a:rPr>
              <a:t>SIPC</a:t>
            </a:r>
            <a:r>
              <a:rPr lang="en-US" sz="700" dirty="0">
                <a:latin typeface="Fidelity Sans 2 Light" panose="020B0404050501040104" pitchFamily="34" charset="77"/>
              </a:rPr>
              <a:t>, 900 Salem Street, Smithfield, RI 02917 </a:t>
            </a:r>
          </a:p>
          <a:p>
            <a:r>
              <a:rPr lang="en-US" sz="700" dirty="0">
                <a:latin typeface="Fidelity Sans 2 Light" panose="020B0404050501040104" pitchFamily="34" charset="77"/>
              </a:rPr>
              <a:t>© 2026 FMR LLC. All rights reserved. 1246850.1.0</a:t>
            </a:r>
          </a:p>
          <a:p>
            <a:endParaRPr lang="en-US" sz="700" dirty="0">
              <a:latin typeface="Fidelity Sans 2 Light" panose="020B0404050501040104" pitchFamily="34" charset="77"/>
            </a:endParaRPr>
          </a:p>
        </p:txBody>
      </p:sp>
      <p:pic>
        <p:nvPicPr>
          <p:cNvPr id="23" name="Picture 22" descr="A black background with pink letters&#10;&#10;AI-generated content may be incorrect.">
            <a:extLst>
              <a:ext uri="{FF2B5EF4-FFF2-40B4-BE49-F238E27FC236}">
                <a16:creationId xmlns:a16="http://schemas.microsoft.com/office/drawing/2014/main" id="{FCB94C23-78D2-7E70-8A97-140FF42D4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9555" y="6143311"/>
            <a:ext cx="1524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29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EBB7EC5AA1B74F85E4C6F53B5B17A1" ma:contentTypeVersion="13" ma:contentTypeDescription="Create a new document." ma:contentTypeScope="" ma:versionID="633259d8601a34b1fad62b1741b35f47">
  <xsd:schema xmlns:xsd="http://www.w3.org/2001/XMLSchema" xmlns:xs="http://www.w3.org/2001/XMLSchema" xmlns:p="http://schemas.microsoft.com/office/2006/metadata/properties" xmlns:ns2="946bcf2a-25b5-4538-8757-d494318aef28" xmlns:ns3="adde7cb4-e89b-45b0-9705-5197a363bd35" targetNamespace="http://schemas.microsoft.com/office/2006/metadata/properties" ma:root="true" ma:fieldsID="57f7b24c2ae52a477fd776c4dca77511" ns2:_="" ns3:_="">
    <xsd:import namespace="946bcf2a-25b5-4538-8757-d494318aef28"/>
    <xsd:import namespace="adde7cb4-e89b-45b0-9705-5197a363bd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6bcf2a-25b5-4538-8757-d494318aef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de7cb4-e89b-45b0-9705-5197a363bd3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7934a87-3579-4813-885d-90f584d12639}" ma:internalName="TaxCatchAll" ma:showField="CatchAllData" ma:web="adde7cb4-e89b-45b0-9705-5197a363bd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6bcf2a-25b5-4538-8757-d494318aef28">
      <Terms xmlns="http://schemas.microsoft.com/office/infopath/2007/PartnerControls"/>
    </lcf76f155ced4ddcb4097134ff3c332f>
    <TaxCatchAll xmlns="adde7cb4-e89b-45b0-9705-5197a363bd35" xsi:nil="true"/>
  </documentManagement>
</p:properties>
</file>

<file path=customXml/itemProps1.xml><?xml version="1.0" encoding="utf-8"?>
<ds:datastoreItem xmlns:ds="http://schemas.openxmlformats.org/officeDocument/2006/customXml" ds:itemID="{E5A9F919-49F5-43A7-9C09-670082D37096}"/>
</file>

<file path=customXml/itemProps2.xml><?xml version="1.0" encoding="utf-8"?>
<ds:datastoreItem xmlns:ds="http://schemas.openxmlformats.org/officeDocument/2006/customXml" ds:itemID="{9BD80869-D053-4CFA-8E3A-194C88DF0A89}"/>
</file>

<file path=customXml/itemProps3.xml><?xml version="1.0" encoding="utf-8"?>
<ds:datastoreItem xmlns:ds="http://schemas.openxmlformats.org/officeDocument/2006/customXml" ds:itemID="{297C2697-764F-4B72-A006-DB3F226442D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Fidelity Sans 2</vt:lpstr>
      <vt:lpstr>Fidelity Sans 2 Light</vt:lpstr>
      <vt:lpstr>Fidelity Slab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Berceli, Louis</dc:creator>
  <cp:lastModifiedBy>Findlen, Michelle</cp:lastModifiedBy>
  <cp:revision>1</cp:revision>
  <dcterms:created xsi:type="dcterms:W3CDTF">2026-02-20T18:20:52Z</dcterms:created>
  <dcterms:modified xsi:type="dcterms:W3CDTF">2026-02-23T18:56:40Z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2026-02-20T18:45:42Z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5f4cbf4b-be21-4b1d-8dec-8c867cebd10b</vt:lpwstr>
  </property>
  <property fmtid="{D5CDD505-2E9C-101B-9397-08002B2CF9AE}" pid="8" name="MSIP_Label_03b2c423-eb5a-467c-866f-c54b6721c0c4_ContentBits">
    <vt:lpwstr>2</vt:lpwstr>
  </property>
  <property fmtid="{D5CDD505-2E9C-101B-9397-08002B2CF9AE}" pid="9" name="MSIP_Label_03b2c423-eb5a-467c-866f-c54b6721c0c4_Tag">
    <vt:lpwstr>50, 0, 1, 1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Fidelity Internal Information</vt:lpwstr>
  </property>
  <property fmtid="{D5CDD505-2E9C-101B-9397-08002B2CF9AE}" pid="12" name="ContentTypeId">
    <vt:lpwstr>0x010100A1EBB7EC5AA1B74F85E4C6F53B5B17A1</vt:lpwstr>
  </property>
  <property fmtid="{D5CDD505-2E9C-101B-9397-08002B2CF9AE}" pid="13" name="MediaServiceImageTags">
    <vt:lpwstr/>
  </property>
</Properties>
</file>